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</p:sldMasterIdLst>
  <p:notesMasterIdLst>
    <p:notesMasterId r:id="rId24"/>
  </p:notesMasterIdLst>
  <p:sldIdLst>
    <p:sldId id="256" r:id="rId5"/>
    <p:sldId id="329" r:id="rId6"/>
    <p:sldId id="339" r:id="rId7"/>
    <p:sldId id="332" r:id="rId8"/>
    <p:sldId id="336" r:id="rId9"/>
    <p:sldId id="286" r:id="rId10"/>
    <p:sldId id="287" r:id="rId11"/>
    <p:sldId id="288" r:id="rId12"/>
    <p:sldId id="333" r:id="rId13"/>
    <p:sldId id="334" r:id="rId14"/>
    <p:sldId id="335" r:id="rId15"/>
    <p:sldId id="307" r:id="rId16"/>
    <p:sldId id="314" r:id="rId17"/>
    <p:sldId id="315" r:id="rId18"/>
    <p:sldId id="319" r:id="rId19"/>
    <p:sldId id="317" r:id="rId20"/>
    <p:sldId id="321" r:id="rId21"/>
    <p:sldId id="316" r:id="rId22"/>
    <p:sldId id="266" r:id="rId23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29BF21-18EE-FF91-7602-3BD7E1E17FE1}" name="Inez Yeung" initials="IY" userId="S::iyeung@dpw.lacounty.gov::c95adad0-b805-4f7f-8a94-8549fecd8b27" providerId="AD"/>
  <p188:author id="{05728C9A-260C-B191-0298-FACA6C9B6218}" name="Vilong Truong" initials="VT" userId="S::vitruong@dpw.lacounty.gov::269aa8a8-8a6e-42a5-8249-e42d250aaddb" providerId="AD"/>
  <p188:author id="{115FAFA2-3929-7EA6-D0A1-F6ACF4DB3521}" name="Erick Guzman" initials="EG" userId="S::eguzman@dpw.lacounty.gov::3690cbb1-b061-4779-850d-66b56d01442c" providerId="AD"/>
  <p188:author id="{FDE757C4-5AB2-7101-7764-0E8C2447B5C1}" name="Inez Yeung" initials="IY" userId="S::IYEUNG@dpw.lacounty.gov::c95adad0-b805-4f7f-8a94-8549fecd8b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E8C54A"/>
    <a:srgbClr val="4379BD"/>
    <a:srgbClr val="202D3F"/>
    <a:srgbClr val="FDD03B"/>
    <a:srgbClr val="FFDD48"/>
    <a:srgbClr val="202D52"/>
    <a:srgbClr val="202D3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051A1-4F7A-6E7F-48F5-5B50CC4AC338}" v="5" dt="2022-09-14T12:37:09.211"/>
    <p1510:client id="{8F7BB83A-1638-0744-293C-89B4527524EF}" v="12" dt="2022-09-14T12:10:27.350"/>
    <p1510:client id="{CE5655A8-38D2-46A7-947D-F1AAAC0E60C2}" v="1" dt="2022-09-14T12:38:07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0E856BD-ED0A-3C49-ABE0-5577E2A2D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80A8FF-6083-2E4C-B178-D744D3FD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1">
              <a:solidFill>
                <a:srgbClr val="201F1E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1">
              <a:solidFill>
                <a:srgbClr val="201F1E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1" dirty="0">
              <a:solidFill>
                <a:srgbClr val="201F1E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5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California Streets and Highways Code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Governs the annexation process and use of CLD funds.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American Medical Association’s Recommendation (2016)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Provides guidance on the proper use of LED lighting to reduce human and environmental effects.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International Dark-Sky Association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Provides guidance on the proper use of outdoor lighting to reduce light pollution.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Rural Outdoor Lighting District Ordinance (Title 22.80)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Supplemental district that restricts the installation of new streetlights in rural areas to preserve the nighttime environment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Community Standard Districts (Title 22.300)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Supplemental District that allows for the use of decorative streetlights in new installations (aesthetics only).  Altadena’s CSD does not require decorative streetlights.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Illuminating Engineering Society  (IES)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The recognized technical and educational authority on illumination and national lighting standards.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Procedures for the Preparation of Streetlight Plans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Includes IES national lighting standards for minimum roadway illumination and uniformity levels.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Lake Avenue</a:t>
            </a:r>
          </a:p>
          <a:p>
            <a:r>
              <a:rPr lang="en-US" dirty="0"/>
              <a:t>Altadena Drive</a:t>
            </a:r>
          </a:p>
          <a:p>
            <a:r>
              <a:rPr lang="en-US" dirty="0"/>
              <a:t>El Molino Avenue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1">
              <a:solidFill>
                <a:srgbClr val="201F1E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6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2889"/>
            <a:ext cx="9144000" cy="1120613"/>
          </a:xfrm>
          <a:prstGeom prst="rect">
            <a:avLst/>
          </a:prstGeom>
          <a:solidFill>
            <a:srgbClr val="4379BD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959258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innerShdw blurRad="660400">
              <a:schemeClr val="tx1">
                <a:alpha val="1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1857"/>
            <a:ext cx="6858000" cy="616325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0119"/>
            <a:ext cx="6858000" cy="688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502" y="845978"/>
            <a:ext cx="5689036" cy="954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130915"/>
            <a:chOff x="0" y="0"/>
            <a:chExt cx="9144000" cy="15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pic>
          <p:nvPicPr>
            <p:cNvPr id="11" name="Content Placeholder 10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 t="4959" r="15293" b="71855"/>
            <a:stretch/>
          </p:blipFill>
          <p:spPr>
            <a:xfrm>
              <a:off x="4884588" y="0"/>
              <a:ext cx="4259412" cy="14657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68"/>
            <a:ext cx="7886700" cy="2817341"/>
          </a:xfrm>
        </p:spPr>
        <p:txBody>
          <a:bodyPr/>
          <a:lstStyle>
            <a:lvl1pPr marL="128588" indent="-128588">
              <a:lnSpc>
                <a:spcPct val="150000"/>
              </a:lnSpc>
              <a:buClr>
                <a:schemeClr val="accent1"/>
              </a:buClr>
              <a:buSzPct val="60000"/>
              <a:buFont typeface="LucidaGrande" charset="0"/>
              <a:buChar char="▶︎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08"/>
            <a:ext cx="9144000" cy="1130707"/>
            <a:chOff x="0" y="277"/>
            <a:chExt cx="9144000" cy="150760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16" name="Content Placeholder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959" r="15293" b="71855"/>
          <a:stretch/>
        </p:blipFill>
        <p:spPr>
          <a:xfrm>
            <a:off x="4884588" y="0"/>
            <a:ext cx="4259412" cy="10992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rgbClr val="202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8095" y="0"/>
            <a:ext cx="7200716" cy="51440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548-EA43-7D4F-BB13-68B6AB7CBFD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83" r:id="rId5"/>
    <p:sldLayoutId id="2147483784" r:id="rId6"/>
    <p:sldLayoutId id="2147483785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ce.com/outages" TargetMode="External"/><Relationship Id="rId4" Type="http://schemas.openxmlformats.org/officeDocument/2006/relationships/hyperlink" Target="http://www.pw.lacounty.gov/contac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le@dpw.lacounty.gov" TargetMode="External"/><Relationship Id="rId2" Type="http://schemas.openxmlformats.org/officeDocument/2006/relationships/hyperlink" Target="mailto:eguzman@dpw.lacounty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6614" y="1909423"/>
            <a:ext cx="8142889" cy="132465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2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Altadena Street Lighting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9861" y="-22860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456B7-B9C1-4308-A2C3-0FD9F6FBA2CE}"/>
              </a:ext>
            </a:extLst>
          </p:cNvPr>
          <p:cNvSpPr txBox="1"/>
          <p:nvPr/>
        </p:nvSpPr>
        <p:spPr>
          <a:xfrm>
            <a:off x="3877519" y="4021393"/>
            <a:ext cx="519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  <a:p>
            <a:pPr algn="r"/>
            <a:r>
              <a:rPr lang="en-US">
                <a:solidFill>
                  <a:schemeClr val="bg1"/>
                </a:solidFill>
              </a:rPr>
              <a:t>Altadena Heritage Meeting September 15, 2022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3C196D7-310F-42DD-98DE-C050B303EE62}"/>
              </a:ext>
            </a:extLst>
          </p:cNvPr>
          <p:cNvSpPr txBox="1">
            <a:spLocks/>
          </p:cNvSpPr>
          <p:nvPr/>
        </p:nvSpPr>
        <p:spPr>
          <a:xfrm>
            <a:off x="1393293" y="3370917"/>
            <a:ext cx="6229350" cy="27587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8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Presented by Victor Le and Erick Guzman</a:t>
            </a:r>
          </a:p>
        </p:txBody>
      </p:sp>
    </p:spTree>
    <p:extLst>
      <p:ext uri="{BB962C8B-B14F-4D97-AF65-F5344CB8AC3E}">
        <p14:creationId xmlns:p14="http://schemas.microsoft.com/office/powerpoint/2010/main" val="159409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>
                <a:solidFill>
                  <a:schemeClr val="bg1"/>
                </a:solidFill>
              </a:rPr>
              <a:t>Intersection Lighting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312BF-8268-47BE-8BF9-DB376A8E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402"/>
            <a:ext cx="4063999" cy="3938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3CB59-5E41-40C9-9CFA-2142BF33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9" y="1205402"/>
            <a:ext cx="5079999" cy="39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>
                <a:solidFill>
                  <a:schemeClr val="bg1"/>
                </a:solidFill>
              </a:rPr>
              <a:t>Light Trespass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EA3FA32-3497-467D-8F99-F0D9B366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11" y="1066534"/>
            <a:ext cx="7088888" cy="15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BUG Rating (0-5):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Backlight is the light directed behind.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Up light is light directed upward.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Glare is the light directed forward.</a:t>
            </a:r>
            <a:endParaRPr lang="en-US" altLang="en-US" sz="150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F57D9B5-C030-4AAD-9171-5832B0001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18035"/>
              </p:ext>
            </p:extLst>
          </p:nvPr>
        </p:nvGraphicFramePr>
        <p:xfrm>
          <a:off x="272611" y="2484527"/>
          <a:ext cx="4089722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31">
                  <a:extLst>
                    <a:ext uri="{9D8B030D-6E8A-4147-A177-3AD203B41FA5}">
                      <a16:colId xmlns:a16="http://schemas.microsoft.com/office/drawing/2014/main" val="2658291353"/>
                    </a:ext>
                  </a:extLst>
                </a:gridCol>
                <a:gridCol w="976131">
                  <a:extLst>
                    <a:ext uri="{9D8B030D-6E8A-4147-A177-3AD203B41FA5}">
                      <a16:colId xmlns:a16="http://schemas.microsoft.com/office/drawing/2014/main" val="3030146702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val="3030342933"/>
                    </a:ext>
                  </a:extLst>
                </a:gridCol>
                <a:gridCol w="1280932">
                  <a:extLst>
                    <a:ext uri="{9D8B030D-6E8A-4147-A177-3AD203B41FA5}">
                      <a16:colId xmlns:a16="http://schemas.microsoft.com/office/drawing/2014/main" val="14027887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/>
                        <a:t>IES Standards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6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Wattage equivalent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Backlight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7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150W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9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250W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54026"/>
                  </a:ext>
                </a:extLst>
              </a:tr>
            </a:tbl>
          </a:graphicData>
        </a:graphic>
      </p:graphicFrame>
      <p:pic>
        <p:nvPicPr>
          <p:cNvPr id="1026" name="Picture 2" descr="BUG rating system for outdoor LED lighting fixtures.">
            <a:extLst>
              <a:ext uri="{FF2B5EF4-FFF2-40B4-BE49-F238E27FC236}">
                <a16:creationId xmlns:a16="http://schemas.microsoft.com/office/drawing/2014/main" id="{4744F34C-562D-4B4E-B936-A7133B2D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52" y="1261134"/>
            <a:ext cx="3150230" cy="31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2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DD20-2248-4ED2-BD27-F665D234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18" y="277784"/>
            <a:ext cx="8771860" cy="714696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Streetlight Inventory and Acquisition</a:t>
            </a:r>
            <a:endParaRPr lang="en-US"/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9FC0FE3E-4BA7-4A64-9EA3-8A3F87F5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83790"/>
            <a:ext cx="4425038" cy="224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b="1" dirty="0">
                <a:solidFill>
                  <a:schemeClr val="tx2"/>
                </a:solidFill>
              </a:rPr>
              <a:t>≈ 60,000</a:t>
            </a:r>
            <a:r>
              <a:rPr lang="en-US" altLang="en-US" sz="2200" dirty="0">
                <a:solidFill>
                  <a:schemeClr val="tx2"/>
                </a:solidFill>
              </a:rPr>
              <a:t> Streetlights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solidFill>
                  <a:schemeClr val="tx2"/>
                </a:solidFill>
              </a:rPr>
              <a:t>Across 80+ Communities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solidFill>
                  <a:schemeClr val="tx2"/>
                </a:solidFill>
              </a:rPr>
              <a:t>County-owned ≈ </a:t>
            </a:r>
            <a:r>
              <a:rPr lang="en-US" altLang="en-US" sz="2200" b="1" dirty="0">
                <a:solidFill>
                  <a:schemeClr val="tx2"/>
                </a:solidFill>
              </a:rPr>
              <a:t>26,500 (44%)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solidFill>
                  <a:schemeClr val="tx2"/>
                </a:solidFill>
              </a:rPr>
              <a:t>SCE-owned ≈ </a:t>
            </a:r>
            <a:r>
              <a:rPr lang="en-US" altLang="en-US" sz="2200" b="1" dirty="0">
                <a:solidFill>
                  <a:schemeClr val="tx2"/>
                </a:solidFill>
              </a:rPr>
              <a:t>33,500 (56%)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solidFill>
                  <a:schemeClr val="tx2"/>
                </a:solidFill>
              </a:rPr>
              <a:t>Anticipated Final Split ≈ </a:t>
            </a:r>
            <a:r>
              <a:rPr lang="en-US" altLang="en-US" sz="2200" b="1" dirty="0">
                <a:solidFill>
                  <a:schemeClr val="tx2"/>
                </a:solidFill>
              </a:rPr>
              <a:t>50/50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tabLst/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20B32-C2AE-4A90-A86A-138E2A8B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9" y="1176120"/>
            <a:ext cx="3489561" cy="3804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E21E009-2A0D-4A4C-84E2-CE115A04FB87}"/>
              </a:ext>
            </a:extLst>
          </p:cNvPr>
          <p:cNvSpPr/>
          <p:nvPr/>
        </p:nvSpPr>
        <p:spPr>
          <a:xfrm>
            <a:off x="2255520" y="3009900"/>
            <a:ext cx="335280" cy="3124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4CE3-C5D6-42FE-AACC-032EE8AF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Altadena Streetlight Inventory</a:t>
            </a:r>
            <a:br>
              <a:rPr lang="en-US"/>
            </a:br>
            <a:r>
              <a:rPr lang="en-US" sz="2000"/>
              <a:t>(By Ownership)</a:t>
            </a:r>
          </a:p>
        </p:txBody>
      </p:sp>
      <p:sp>
        <p:nvSpPr>
          <p:cNvPr id="5" name="Text Box 73">
            <a:extLst>
              <a:ext uri="{FF2B5EF4-FFF2-40B4-BE49-F238E27FC236}">
                <a16:creationId xmlns:a16="http://schemas.microsoft.com/office/drawing/2014/main" id="{7FA3F5F7-A83B-4CED-9606-EAA9D402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896" y="1262074"/>
            <a:ext cx="4425038" cy="284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buClr>
                <a:srgbClr val="002060"/>
              </a:buClr>
              <a:buSzTx/>
              <a:tabLst/>
            </a:pPr>
            <a:r>
              <a:rPr lang="en-US" altLang="en-US" u="sng">
                <a:solidFill>
                  <a:schemeClr val="tx2"/>
                </a:solidFill>
              </a:rPr>
              <a:t>Pole Ownership (after acquisition)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b="1">
                <a:solidFill>
                  <a:schemeClr val="tx2"/>
                </a:solidFill>
              </a:rPr>
              <a:t>≈ 3,340</a:t>
            </a:r>
            <a:r>
              <a:rPr lang="en-US" altLang="en-US">
                <a:solidFill>
                  <a:schemeClr val="tx2"/>
                </a:solidFill>
              </a:rPr>
              <a:t> Streetlights</a:t>
            </a: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2"/>
                </a:solidFill>
              </a:rPr>
              <a:t>County-owned ≈ </a:t>
            </a:r>
            <a:r>
              <a:rPr lang="en-US" altLang="en-US" b="1">
                <a:solidFill>
                  <a:schemeClr val="tx2"/>
                </a:solidFill>
              </a:rPr>
              <a:t>1,027 (31%)</a:t>
            </a:r>
            <a:endParaRPr lang="en-US" altLang="en-US">
              <a:solidFill>
                <a:schemeClr val="tx2"/>
              </a:solidFill>
            </a:endParaRP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2"/>
                </a:solidFill>
              </a:rPr>
              <a:t>SCE-owned ≈ </a:t>
            </a:r>
            <a:r>
              <a:rPr lang="en-US" altLang="en-US" b="1">
                <a:solidFill>
                  <a:schemeClr val="tx2"/>
                </a:solidFill>
              </a:rPr>
              <a:t>2,313 (69%)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endParaRPr lang="en-US" altLang="en-US" u="sng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r>
              <a:rPr lang="en-US" altLang="en-US" u="sng">
                <a:solidFill>
                  <a:schemeClr val="tx2"/>
                </a:solidFill>
              </a:rPr>
              <a:t>Pole Material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2"/>
                </a:solidFill>
              </a:rPr>
              <a:t>Wood ≈ </a:t>
            </a:r>
            <a:r>
              <a:rPr lang="en-US" altLang="en-US" b="1">
                <a:solidFill>
                  <a:schemeClr val="tx2"/>
                </a:solidFill>
              </a:rPr>
              <a:t>2537 Poles (76%)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2"/>
                </a:solidFill>
              </a:rPr>
              <a:t>Concrete ≈ </a:t>
            </a:r>
            <a:r>
              <a:rPr lang="en-US" altLang="en-US" b="1">
                <a:solidFill>
                  <a:schemeClr val="tx2"/>
                </a:solidFill>
              </a:rPr>
              <a:t>680 Poles (20%) </a:t>
            </a:r>
            <a:endParaRPr lang="en-US" altLang="en-US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>
                <a:solidFill>
                  <a:schemeClr val="tx2"/>
                </a:solidFill>
              </a:rPr>
              <a:t>Steel ≈ </a:t>
            </a:r>
            <a:r>
              <a:rPr lang="en-US" altLang="en-US" b="1">
                <a:solidFill>
                  <a:schemeClr val="tx2"/>
                </a:solidFill>
              </a:rPr>
              <a:t>123 Poles (4%)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71D65-88BA-4CC9-81E4-AA6BE151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0" y="1181100"/>
            <a:ext cx="4956351" cy="3756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9FCF76-CC23-444A-80E2-16801576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20" y="1181100"/>
            <a:ext cx="1441391" cy="13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B92E-B0FC-4684-8B96-9C2BD3FB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Streetlight Maintenance</a:t>
            </a:r>
          </a:p>
        </p:txBody>
      </p:sp>
      <p:sp>
        <p:nvSpPr>
          <p:cNvPr id="5" name="Text Box 73">
            <a:extLst>
              <a:ext uri="{FF2B5EF4-FFF2-40B4-BE49-F238E27FC236}">
                <a16:creationId xmlns:a16="http://schemas.microsoft.com/office/drawing/2014/main" id="{A1C3BF1D-E721-422E-9FB8-F8C1842E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497" y="1249839"/>
            <a:ext cx="3767776" cy="4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buClr>
                <a:srgbClr val="002060"/>
              </a:buClr>
              <a:buSzTx/>
              <a:tabLst/>
            </a:pPr>
            <a:r>
              <a:rPr lang="en-US" altLang="en-US" sz="2400" b="1">
                <a:solidFill>
                  <a:schemeClr val="tx2"/>
                </a:solidFill>
              </a:rPr>
              <a:t>County-Maintained</a:t>
            </a:r>
            <a:endParaRPr lang="en-US" altLang="en-US" sz="240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2200" b="1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tabLst/>
            </a:pPr>
            <a:r>
              <a:rPr lang="en-US" altLang="en-US" sz="2200">
                <a:solidFill>
                  <a:schemeClr val="tx2"/>
                </a:solidFill>
              </a:rPr>
              <a:t> </a:t>
            </a:r>
            <a:endParaRPr lang="en-US" altLang="en-US" sz="2200" b="1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160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71B91-1B3A-40BD-9D6F-BD894FBB5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84" y="1758877"/>
            <a:ext cx="1472224" cy="26304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95410F-BFE6-4814-824A-0DB147D13227}"/>
              </a:ext>
            </a:extLst>
          </p:cNvPr>
          <p:cNvCxnSpPr>
            <a:cxnSpLocks/>
          </p:cNvCxnSpPr>
          <p:nvPr/>
        </p:nvCxnSpPr>
        <p:spPr>
          <a:xfrm>
            <a:off x="4245809" y="2068417"/>
            <a:ext cx="663853" cy="200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88F71B8-562F-452E-AF4E-E2968613C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15" y="2268905"/>
            <a:ext cx="288878" cy="13039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C29AF5-8534-432C-AE0D-B5CAFAF1D58E}"/>
              </a:ext>
            </a:extLst>
          </p:cNvPr>
          <p:cNvCxnSpPr>
            <a:cxnSpLocks/>
          </p:cNvCxnSpPr>
          <p:nvPr/>
        </p:nvCxnSpPr>
        <p:spPr>
          <a:xfrm>
            <a:off x="4245809" y="2149390"/>
            <a:ext cx="677006" cy="14235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6CD724C-BC50-4BFC-98BB-2A62031D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47" y="1719964"/>
            <a:ext cx="1451380" cy="26707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B36170A-11AF-42D8-9E5B-55C91C7D2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289" y="1753212"/>
            <a:ext cx="1476192" cy="263750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B4E1CA50-5B1B-4F1D-8045-22E7C1B73127}"/>
              </a:ext>
            </a:extLst>
          </p:cNvPr>
          <p:cNvSpPr/>
          <p:nvPr/>
        </p:nvSpPr>
        <p:spPr>
          <a:xfrm>
            <a:off x="7781705" y="1753212"/>
            <a:ext cx="212501" cy="2093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79ACBB-128C-4450-A7F5-C52277678521}"/>
              </a:ext>
            </a:extLst>
          </p:cNvPr>
          <p:cNvCxnSpPr>
            <a:cxnSpLocks/>
          </p:cNvCxnSpPr>
          <p:nvPr/>
        </p:nvCxnSpPr>
        <p:spPr>
          <a:xfrm>
            <a:off x="6289482" y="3128996"/>
            <a:ext cx="494869" cy="2492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74B12D-1BDD-4F7C-B3B9-E4E993BFC246}"/>
              </a:ext>
            </a:extLst>
          </p:cNvPr>
          <p:cNvCxnSpPr>
            <a:cxnSpLocks/>
          </p:cNvCxnSpPr>
          <p:nvPr/>
        </p:nvCxnSpPr>
        <p:spPr>
          <a:xfrm flipV="1">
            <a:off x="6289482" y="2376158"/>
            <a:ext cx="494869" cy="5810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CE52BCBE-64FE-4CBB-9DA3-62E47A493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351" y="2344058"/>
            <a:ext cx="465379" cy="103417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42FD22-FFB8-4151-B73E-031CAD686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579" y="2076214"/>
            <a:ext cx="590550" cy="17049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5463452-7201-4D47-8BC5-AA0A47A4D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60" y="1727760"/>
            <a:ext cx="1333141" cy="2670756"/>
          </a:xfrm>
          <a:prstGeom prst="rect">
            <a:avLst/>
          </a:prstGeom>
        </p:spPr>
      </p:pic>
      <p:sp>
        <p:nvSpPr>
          <p:cNvPr id="50" name="Text Box 73">
            <a:extLst>
              <a:ext uri="{FF2B5EF4-FFF2-40B4-BE49-F238E27FC236}">
                <a16:creationId xmlns:a16="http://schemas.microsoft.com/office/drawing/2014/main" id="{E0C7A4C0-798E-4F91-B94E-DC070DB7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43" y="1247017"/>
            <a:ext cx="2477279" cy="4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tabLst/>
            </a:pPr>
            <a:r>
              <a:rPr lang="en-US" altLang="en-US" sz="2400" b="1">
                <a:solidFill>
                  <a:schemeClr val="tx2"/>
                </a:solidFill>
              </a:rPr>
              <a:t>SCE-Maintained</a:t>
            </a:r>
            <a:endParaRPr lang="en-US" altLang="en-US" sz="240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2200" b="1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tabLst/>
            </a:pPr>
            <a:r>
              <a:rPr lang="en-US" altLang="en-US" sz="2200">
                <a:solidFill>
                  <a:schemeClr val="tx2"/>
                </a:solidFill>
              </a:rPr>
              <a:t> </a:t>
            </a:r>
            <a:endParaRPr lang="en-US" altLang="en-US" sz="2200" b="1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160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7B47C6-BFED-4EDB-9AC8-FDF4228646F0}"/>
              </a:ext>
            </a:extLst>
          </p:cNvPr>
          <p:cNvCxnSpPr>
            <a:cxnSpLocks/>
          </p:cNvCxnSpPr>
          <p:nvPr/>
        </p:nvCxnSpPr>
        <p:spPr>
          <a:xfrm flipV="1">
            <a:off x="894296" y="2076214"/>
            <a:ext cx="1064282" cy="1348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C0661D7-6A3C-4F9B-B443-0C16C022C511}"/>
              </a:ext>
            </a:extLst>
          </p:cNvPr>
          <p:cNvCxnSpPr>
            <a:cxnSpLocks/>
          </p:cNvCxnSpPr>
          <p:nvPr/>
        </p:nvCxnSpPr>
        <p:spPr>
          <a:xfrm>
            <a:off x="881143" y="2374661"/>
            <a:ext cx="1077435" cy="14235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1BC72A-4ABF-4A9D-91ED-7DA681166578}"/>
              </a:ext>
            </a:extLst>
          </p:cNvPr>
          <p:cNvCxnSpPr>
            <a:cxnSpLocks/>
          </p:cNvCxnSpPr>
          <p:nvPr/>
        </p:nvCxnSpPr>
        <p:spPr>
          <a:xfrm>
            <a:off x="3299973" y="1210618"/>
            <a:ext cx="0" cy="29657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3">
            <a:extLst>
              <a:ext uri="{FF2B5EF4-FFF2-40B4-BE49-F238E27FC236}">
                <a16:creationId xmlns:a16="http://schemas.microsoft.com/office/drawing/2014/main" id="{3408811F-62B1-436D-80A2-E1AC3EB5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950" y="4585819"/>
            <a:ext cx="5348663" cy="4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tabLst/>
            </a:pPr>
            <a:r>
              <a:rPr lang="en-US" altLang="en-US" sz="2200" b="1">
                <a:solidFill>
                  <a:schemeClr val="tx2"/>
                </a:solidFill>
              </a:rPr>
              <a:t>NOTE: </a:t>
            </a:r>
            <a:r>
              <a:rPr lang="en-US" altLang="en-US" sz="2000" b="1">
                <a:solidFill>
                  <a:schemeClr val="tx2"/>
                </a:solidFill>
              </a:rPr>
              <a:t>Pole with 2 tags or no tag, Contact County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tabLst/>
            </a:pPr>
            <a:r>
              <a:rPr lang="en-US" altLang="en-US" sz="2200">
                <a:solidFill>
                  <a:schemeClr val="tx2"/>
                </a:solidFill>
              </a:rPr>
              <a:t> </a:t>
            </a:r>
            <a:endParaRPr lang="en-US" altLang="en-US" sz="2200" b="1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4CE3-C5D6-42FE-AACC-032EE8AF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LED Conversion Overview</a:t>
            </a:r>
            <a:endParaRPr lang="en-US" sz="2000"/>
          </a:p>
        </p:txBody>
      </p:sp>
      <p:sp>
        <p:nvSpPr>
          <p:cNvPr id="12" name="Text Box 73">
            <a:extLst>
              <a:ext uri="{FF2B5EF4-FFF2-40B4-BE49-F238E27FC236}">
                <a16:creationId xmlns:a16="http://schemas.microsoft.com/office/drawing/2014/main" id="{D4AB4EB3-D9AD-4CC9-9087-51857E55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992" y="1304365"/>
            <a:ext cx="3130608" cy="28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900"/>
              </a:spcAft>
              <a:buClr>
                <a:srgbClr val="002060"/>
              </a:buClr>
            </a:pPr>
            <a:r>
              <a:rPr lang="en-US" altLang="en-US" sz="1600" u="sng">
                <a:solidFill>
                  <a:schemeClr val="tx2"/>
                </a:solidFill>
              </a:rPr>
              <a:t>LED Vs. High Pressure Sodium (HPS)</a:t>
            </a: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Energy Efficiency (≈50%)</a:t>
            </a: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4X Useful Life</a:t>
            </a: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HPS Becoming Obsolete</a:t>
            </a:r>
          </a:p>
          <a:p>
            <a:pPr eaLnBrk="0" fontAlgn="base" hangingPunct="0">
              <a:spcAft>
                <a:spcPts val="900"/>
              </a:spcAft>
              <a:buClr>
                <a:srgbClr val="002060"/>
              </a:buClr>
            </a:pPr>
            <a:r>
              <a:rPr lang="en-US" altLang="en-US" sz="1600" u="sng">
                <a:solidFill>
                  <a:schemeClr val="tx2"/>
                </a:solidFill>
              </a:rPr>
              <a:t>Progress</a:t>
            </a: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Converted </a:t>
            </a:r>
            <a:r>
              <a:rPr lang="en-US" altLang="en-US" sz="1600" b="1">
                <a:solidFill>
                  <a:schemeClr val="tx2"/>
                </a:solidFill>
              </a:rPr>
              <a:t>≈ 20,000 (66%)</a:t>
            </a:r>
          </a:p>
          <a:p>
            <a:pPr marL="285750" indent="-285750" eaLnBrk="0" fontAlgn="base" hangingPunc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Across 50+ Communities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Aft>
                <a:spcPts val="9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u="sng">
                <a:solidFill>
                  <a:schemeClr val="tx2"/>
                </a:solidFill>
              </a:rPr>
              <a:t>Altadena Conversion on </a:t>
            </a:r>
            <a:r>
              <a:rPr lang="en-US" altLang="en-US" sz="1600" b="1" u="sng">
                <a:solidFill>
                  <a:schemeClr val="tx2"/>
                </a:solidFill>
              </a:rPr>
              <a:t>Hold</a:t>
            </a:r>
            <a:endParaRPr lang="en-US" altLang="en-US" sz="1600" u="sng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tabLst/>
            </a:pPr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6831F0-7991-4FB2-8530-68E9FF16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6" y="1136818"/>
            <a:ext cx="3625365" cy="384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58E54-E9AD-462E-B1E4-DCDA9B0D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" y="1136818"/>
            <a:ext cx="2579932" cy="9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4CE3-C5D6-42FE-AACC-032EE8AF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Altadena Streetlight Inventory</a:t>
            </a:r>
            <a:br>
              <a:rPr lang="en-US"/>
            </a:br>
            <a:r>
              <a:rPr lang="en-US" sz="2000"/>
              <a:t>(By Lamp Type)</a:t>
            </a:r>
          </a:p>
        </p:txBody>
      </p:sp>
      <p:sp>
        <p:nvSpPr>
          <p:cNvPr id="5" name="Text Box 73">
            <a:extLst>
              <a:ext uri="{FF2B5EF4-FFF2-40B4-BE49-F238E27FC236}">
                <a16:creationId xmlns:a16="http://schemas.microsoft.com/office/drawing/2014/main" id="{7FA3F5F7-A83B-4CED-9606-EAA9D402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12" y="628189"/>
            <a:ext cx="4425038" cy="210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buClr>
                <a:srgbClr val="002060"/>
              </a:buClr>
              <a:buSzTx/>
              <a:tabLst/>
            </a:pPr>
            <a:endParaRPr lang="en-US" altLang="en-US" u="sng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endParaRPr lang="en-US" altLang="en-US" u="sng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r>
              <a:rPr lang="en-US" altLang="en-US" u="sng">
                <a:solidFill>
                  <a:schemeClr val="tx2"/>
                </a:solidFill>
              </a:rPr>
              <a:t>Lamp Type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>
                <a:solidFill>
                  <a:schemeClr val="tx2"/>
                </a:solidFill>
              </a:rPr>
              <a:t>HPS ≈ </a:t>
            </a:r>
            <a:r>
              <a:rPr lang="en-US" altLang="en-US" sz="1600" b="1">
                <a:solidFill>
                  <a:schemeClr val="tx2"/>
                </a:solidFill>
              </a:rPr>
              <a:t>2,933 Lamps (88%)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Metal Halide ≈ </a:t>
            </a:r>
            <a:r>
              <a:rPr lang="en-US" altLang="en-US" sz="1600" b="1">
                <a:solidFill>
                  <a:schemeClr val="tx2"/>
                </a:solidFill>
              </a:rPr>
              <a:t>374 Lamps (11%)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>
                <a:solidFill>
                  <a:schemeClr val="tx2"/>
                </a:solidFill>
              </a:rPr>
              <a:t>LED ≈ </a:t>
            </a:r>
            <a:r>
              <a:rPr lang="en-US" altLang="en-US" sz="1600" b="1">
                <a:solidFill>
                  <a:schemeClr val="tx2"/>
                </a:solidFill>
              </a:rPr>
              <a:t>33 Lamps (1%)*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r>
              <a:rPr lang="en-US" altLang="en-US" sz="1600" b="1">
                <a:solidFill>
                  <a:schemeClr val="tx2"/>
                </a:solidFill>
              </a:rPr>
              <a:t>*Excludes LED’s at signalized intersections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1600" b="1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tabLst/>
            </a:pPr>
            <a:r>
              <a:rPr lang="en-US" altLang="en-US" b="1">
                <a:solidFill>
                  <a:schemeClr val="tx2"/>
                </a:solidFill>
              </a:rPr>
              <a:t>    </a:t>
            </a:r>
            <a:endParaRPr lang="en-US" altLang="en-US" sz="1600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B4EEB-518A-46E8-9E97-25700CC97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" y="1201562"/>
            <a:ext cx="4991714" cy="3761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73B77-7280-402B-968B-554465DD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23" y="1299113"/>
            <a:ext cx="1474640" cy="13264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F13880-2FB6-4328-A5E7-FF49EC22F3D5}"/>
              </a:ext>
            </a:extLst>
          </p:cNvPr>
          <p:cNvSpPr/>
          <p:nvPr/>
        </p:nvSpPr>
        <p:spPr>
          <a:xfrm>
            <a:off x="1042147" y="3650876"/>
            <a:ext cx="121024" cy="1008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D414E-0F9C-43BF-AF13-592A836D074A}"/>
              </a:ext>
            </a:extLst>
          </p:cNvPr>
          <p:cNvCxnSpPr>
            <a:stCxn id="3" idx="7"/>
          </p:cNvCxnSpPr>
          <p:nvPr/>
        </p:nvCxnSpPr>
        <p:spPr>
          <a:xfrm flipV="1">
            <a:off x="1145447" y="2897841"/>
            <a:ext cx="831271" cy="767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0CEE85-912D-491E-9E47-ADB06A0F337B}"/>
              </a:ext>
            </a:extLst>
          </p:cNvPr>
          <p:cNvCxnSpPr>
            <a:cxnSpLocks/>
          </p:cNvCxnSpPr>
          <p:nvPr/>
        </p:nvCxnSpPr>
        <p:spPr>
          <a:xfrm>
            <a:off x="1976718" y="2897841"/>
            <a:ext cx="32382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01D279-DF79-401C-9A24-3EAFDE684A30}"/>
              </a:ext>
            </a:extLst>
          </p:cNvPr>
          <p:cNvCxnSpPr>
            <a:cxnSpLocks/>
          </p:cNvCxnSpPr>
          <p:nvPr/>
        </p:nvCxnSpPr>
        <p:spPr>
          <a:xfrm>
            <a:off x="5161430" y="2689411"/>
            <a:ext cx="35119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598F447-E797-4EFB-9D89-538BCB99528A}"/>
              </a:ext>
            </a:extLst>
          </p:cNvPr>
          <p:cNvSpPr/>
          <p:nvPr/>
        </p:nvSpPr>
        <p:spPr>
          <a:xfrm>
            <a:off x="2808194" y="3974746"/>
            <a:ext cx="121024" cy="1008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F2D7BB-93C3-4608-AE53-834D5543C9BF}"/>
              </a:ext>
            </a:extLst>
          </p:cNvPr>
          <p:cNvCxnSpPr>
            <a:cxnSpLocks/>
          </p:cNvCxnSpPr>
          <p:nvPr/>
        </p:nvCxnSpPr>
        <p:spPr>
          <a:xfrm flipV="1">
            <a:off x="2868706" y="3445627"/>
            <a:ext cx="831269" cy="5257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FCC8E9-BA9C-4ED0-BD9D-4FF83A31162A}"/>
              </a:ext>
            </a:extLst>
          </p:cNvPr>
          <p:cNvCxnSpPr>
            <a:cxnSpLocks/>
          </p:cNvCxnSpPr>
          <p:nvPr/>
        </p:nvCxnSpPr>
        <p:spPr>
          <a:xfrm flipV="1">
            <a:off x="3699975" y="3445627"/>
            <a:ext cx="1515035" cy="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7495EC-6884-4608-B58F-34EFB06823A7}"/>
              </a:ext>
            </a:extLst>
          </p:cNvPr>
          <p:cNvSpPr txBox="1"/>
          <p:nvPr/>
        </p:nvSpPr>
        <p:spPr>
          <a:xfrm>
            <a:off x="5231983" y="3256293"/>
            <a:ext cx="266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Lake Av./Morada Pl. (1)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290A22-0379-4AE8-AECA-A9AD0BBD1947}"/>
              </a:ext>
            </a:extLst>
          </p:cNvPr>
          <p:cNvSpPr txBox="1"/>
          <p:nvPr/>
        </p:nvSpPr>
        <p:spPr>
          <a:xfrm>
            <a:off x="5215012" y="2734291"/>
            <a:ext cx="266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Canyada Av./Crosby St. (2)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681AB9-D466-43B2-BC5A-2595FC7330B0}"/>
              </a:ext>
            </a:extLst>
          </p:cNvPr>
          <p:cNvSpPr/>
          <p:nvPr/>
        </p:nvSpPr>
        <p:spPr>
          <a:xfrm>
            <a:off x="3474840" y="4083553"/>
            <a:ext cx="323953" cy="10085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C9072D-F3E6-4552-A423-B3C46F0E5820}"/>
              </a:ext>
            </a:extLst>
          </p:cNvPr>
          <p:cNvCxnSpPr>
            <a:cxnSpLocks/>
          </p:cNvCxnSpPr>
          <p:nvPr/>
        </p:nvCxnSpPr>
        <p:spPr>
          <a:xfrm flipV="1">
            <a:off x="3798793" y="3685404"/>
            <a:ext cx="668803" cy="4445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D24A1A-9241-4232-8952-52BCCAC93740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456859" y="3672216"/>
            <a:ext cx="775124" cy="131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CFAA14-7248-463B-9EFE-AC24D448E7B7}"/>
              </a:ext>
            </a:extLst>
          </p:cNvPr>
          <p:cNvSpPr txBox="1"/>
          <p:nvPr/>
        </p:nvSpPr>
        <p:spPr>
          <a:xfrm>
            <a:off x="5231983" y="3502939"/>
            <a:ext cx="367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New York Dr. B/W Oxford Av. &amp; Hill Av. (6)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A48B84-0422-44D3-860B-8E1EBDCC6D04}"/>
              </a:ext>
            </a:extLst>
          </p:cNvPr>
          <p:cNvSpPr/>
          <p:nvPr/>
        </p:nvSpPr>
        <p:spPr>
          <a:xfrm>
            <a:off x="3973690" y="4754473"/>
            <a:ext cx="484010" cy="1151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362DFDA-6230-4510-B2A7-17FCFCE3A77F}"/>
              </a:ext>
            </a:extLst>
          </p:cNvPr>
          <p:cNvSpPr/>
          <p:nvPr/>
        </p:nvSpPr>
        <p:spPr>
          <a:xfrm>
            <a:off x="4775947" y="4363159"/>
            <a:ext cx="121024" cy="1008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3513A7-2A9F-45B9-AA7C-C25C1B6599F8}"/>
              </a:ext>
            </a:extLst>
          </p:cNvPr>
          <p:cNvCxnSpPr>
            <a:cxnSpLocks/>
          </p:cNvCxnSpPr>
          <p:nvPr/>
        </p:nvCxnSpPr>
        <p:spPr>
          <a:xfrm flipV="1">
            <a:off x="4837943" y="3895365"/>
            <a:ext cx="213992" cy="467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B4336D-DC93-4030-A797-2B177BDC8548}"/>
              </a:ext>
            </a:extLst>
          </p:cNvPr>
          <p:cNvCxnSpPr>
            <a:cxnSpLocks/>
          </p:cNvCxnSpPr>
          <p:nvPr/>
        </p:nvCxnSpPr>
        <p:spPr>
          <a:xfrm>
            <a:off x="5051935" y="3895365"/>
            <a:ext cx="180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28C435F-5F5E-4FB4-91CA-D583D23BF02F}"/>
              </a:ext>
            </a:extLst>
          </p:cNvPr>
          <p:cNvSpPr txBox="1"/>
          <p:nvPr/>
        </p:nvSpPr>
        <p:spPr>
          <a:xfrm>
            <a:off x="5231983" y="3749585"/>
            <a:ext cx="337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New York Dr./Altadena Dr. (1)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4B37CC-AB42-4102-BE7E-622E8937594E}"/>
              </a:ext>
            </a:extLst>
          </p:cNvPr>
          <p:cNvCxnSpPr>
            <a:cxnSpLocks/>
          </p:cNvCxnSpPr>
          <p:nvPr/>
        </p:nvCxnSpPr>
        <p:spPr>
          <a:xfrm>
            <a:off x="4461325" y="4812064"/>
            <a:ext cx="4356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EB9A579-FBA7-4D78-914B-49C0E78B444C}"/>
              </a:ext>
            </a:extLst>
          </p:cNvPr>
          <p:cNvSpPr txBox="1"/>
          <p:nvPr/>
        </p:nvSpPr>
        <p:spPr>
          <a:xfrm>
            <a:off x="5232826" y="2998386"/>
            <a:ext cx="3164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Santa Anita Av./Marigold St. (1)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319781-65F3-4403-BCB8-7D537787BBB2}"/>
              </a:ext>
            </a:extLst>
          </p:cNvPr>
          <p:cNvSpPr/>
          <p:nvPr/>
        </p:nvSpPr>
        <p:spPr>
          <a:xfrm>
            <a:off x="2534156" y="2976369"/>
            <a:ext cx="121024" cy="1008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6BD6E4-766F-49B0-A589-1D39F8D60696}"/>
              </a:ext>
            </a:extLst>
          </p:cNvPr>
          <p:cNvCxnSpPr>
            <a:cxnSpLocks/>
          </p:cNvCxnSpPr>
          <p:nvPr/>
        </p:nvCxnSpPr>
        <p:spPr>
          <a:xfrm>
            <a:off x="2655180" y="3041601"/>
            <a:ext cx="213526" cy="114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59C833-DF4A-4008-9B6C-D602F47CB5E6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860921" y="3155749"/>
            <a:ext cx="2371905" cy="119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15461A-E873-4A77-96BA-1E010C3F1F5A}"/>
              </a:ext>
            </a:extLst>
          </p:cNvPr>
          <p:cNvCxnSpPr>
            <a:cxnSpLocks/>
          </p:cNvCxnSpPr>
          <p:nvPr/>
        </p:nvCxnSpPr>
        <p:spPr>
          <a:xfrm flipV="1">
            <a:off x="4879999" y="4199920"/>
            <a:ext cx="261960" cy="6199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E9EE5F1-483E-41B7-ACB2-9ABE7724CC5C}"/>
              </a:ext>
            </a:extLst>
          </p:cNvPr>
          <p:cNvCxnSpPr>
            <a:cxnSpLocks/>
          </p:cNvCxnSpPr>
          <p:nvPr/>
        </p:nvCxnSpPr>
        <p:spPr>
          <a:xfrm>
            <a:off x="5141959" y="4199920"/>
            <a:ext cx="1094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E192AFA-37D2-4DD5-8D0B-CF08592FCC64}"/>
              </a:ext>
            </a:extLst>
          </p:cNvPr>
          <p:cNvSpPr txBox="1"/>
          <p:nvPr/>
        </p:nvSpPr>
        <p:spPr>
          <a:xfrm>
            <a:off x="5233844" y="4015128"/>
            <a:ext cx="391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Washington Bl. B/W Allen Av. &amp; Craig Av. (22) </a:t>
            </a:r>
          </a:p>
        </p:txBody>
      </p:sp>
    </p:spTree>
    <p:extLst>
      <p:ext uri="{BB962C8B-B14F-4D97-AF65-F5344CB8AC3E}">
        <p14:creationId xmlns:p14="http://schemas.microsoft.com/office/powerpoint/2010/main" val="263187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A844-F95A-4CC2-8C4A-9B3EF1A1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/>
              <a:t>Altadena Conversion</a:t>
            </a:r>
            <a:br>
              <a:rPr lang="en-US" sz="3000"/>
            </a:br>
            <a:r>
              <a:rPr lang="en-US" sz="2000"/>
              <a:t>(Color Temperature)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CAAD1-00FF-4D7F-A9A1-D38BADEC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584" y="1733551"/>
            <a:ext cx="5499156" cy="2233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36A53-9FF9-4114-A5F2-468CA60B2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6" y="1733551"/>
            <a:ext cx="2145613" cy="2233844"/>
          </a:xfrm>
          <a:prstGeom prst="rect">
            <a:avLst/>
          </a:prstGeom>
        </p:spPr>
      </p:pic>
      <p:sp>
        <p:nvSpPr>
          <p:cNvPr id="9" name="Text Box 73">
            <a:extLst>
              <a:ext uri="{FF2B5EF4-FFF2-40B4-BE49-F238E27FC236}">
                <a16:creationId xmlns:a16="http://schemas.microsoft.com/office/drawing/2014/main" id="{5FF8D1C8-DAC4-418C-A5C3-6E1D0D4C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35" y="1264088"/>
            <a:ext cx="3128871" cy="7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900"/>
              </a:spcAft>
              <a:buClr>
                <a:srgbClr val="002060"/>
              </a:buClr>
            </a:pPr>
            <a:r>
              <a:rPr lang="en-US" altLang="en-US">
                <a:solidFill>
                  <a:schemeClr val="tx2"/>
                </a:solidFill>
              </a:rPr>
              <a:t>Kelvin (K) = Unit of Temperature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tabLst/>
            </a:pPr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F9B0B-8E4C-4A8E-A9DB-85AB6849CF06}"/>
              </a:ext>
            </a:extLst>
          </p:cNvPr>
          <p:cNvSpPr/>
          <p:nvPr/>
        </p:nvSpPr>
        <p:spPr>
          <a:xfrm>
            <a:off x="4241800" y="1831975"/>
            <a:ext cx="673100" cy="2036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4E873381-CF64-4209-8129-B44F6614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86" y="3948007"/>
            <a:ext cx="2708896" cy="97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/>
                </a:solidFill>
              </a:rPr>
              <a:t>County Standard = 2700K </a:t>
            </a:r>
            <a:endParaRPr lang="en-US" altLang="en-US" sz="1600">
              <a:solidFill>
                <a:schemeClr val="tx2"/>
              </a:solidFill>
            </a:endParaRPr>
          </a:p>
          <a:p>
            <a:pPr marL="285750" indent="-285750" eaLnBrk="0" fontAlgn="base" hangingPunct="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/>
                </a:solidFill>
              </a:rPr>
              <a:t>SCE Standard = 3000K</a:t>
            </a:r>
            <a:endParaRPr lang="en-US" altLang="en-US" sz="1600" dirty="0">
              <a:solidFill>
                <a:schemeClr val="tx2"/>
              </a:solidFill>
              <a:cs typeface="Calibri"/>
            </a:endParaRPr>
          </a:p>
          <a:p>
            <a:pPr algn="ctr" eaLnBrk="0" fontAlgn="base" hangingPunct="0">
              <a:buClr>
                <a:srgbClr val="002060"/>
              </a:buClr>
            </a:pPr>
            <a:r>
              <a:rPr lang="en-US" altLang="en-US" sz="1600" dirty="0">
                <a:solidFill>
                  <a:schemeClr val="tx2"/>
                </a:solidFill>
              </a:rPr>
              <a:t>(2700K Option Available)</a:t>
            </a:r>
            <a:endParaRPr lang="en-US" altLang="en-US" sz="1600" dirty="0">
              <a:solidFill>
                <a:schemeClr val="tx2"/>
              </a:solidFill>
              <a:cs typeface="Calibri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tabLst/>
            </a:pPr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10" name="Text Box 73">
            <a:extLst>
              <a:ext uri="{FF2B5EF4-FFF2-40B4-BE49-F238E27FC236}">
                <a16:creationId xmlns:a16="http://schemas.microsoft.com/office/drawing/2014/main" id="{137796CA-F0F3-49D1-923D-FFD91DAB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560" y="3967395"/>
            <a:ext cx="5412440" cy="97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Clr>
                <a:srgbClr val="002060"/>
              </a:buClr>
            </a:pPr>
            <a:r>
              <a:rPr lang="en-US" altLang="en-US" sz="1600" dirty="0">
                <a:solidFill>
                  <a:schemeClr val="tx2"/>
                </a:solidFill>
              </a:rPr>
              <a:t>Both exceed American Medical Association and International Dark-Sky Association Recommendation on Color Temperature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tabLst/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D6E80-F645-452F-A30D-2840F3A36DDB}"/>
              </a:ext>
            </a:extLst>
          </p:cNvPr>
          <p:cNvSpPr/>
          <p:nvPr/>
        </p:nvSpPr>
        <p:spPr>
          <a:xfrm>
            <a:off x="2800857" y="4111694"/>
            <a:ext cx="820951" cy="28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606C-71C1-40EE-8DD4-F9596B71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Streetlight Outages/Reporting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FD7D5-3DD8-4739-B7A7-FEBB7367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55" y="2692406"/>
            <a:ext cx="500384" cy="483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79BBE-035F-4FE4-856E-ED3AB5C5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663" y="4316244"/>
            <a:ext cx="500384" cy="483978"/>
          </a:xfrm>
          <a:prstGeom prst="rect">
            <a:avLst/>
          </a:prstGeom>
        </p:spPr>
      </p:pic>
      <p:sp>
        <p:nvSpPr>
          <p:cNvPr id="9" name="Text Box 73">
            <a:extLst>
              <a:ext uri="{FF2B5EF4-FFF2-40B4-BE49-F238E27FC236}">
                <a16:creationId xmlns:a16="http://schemas.microsoft.com/office/drawing/2014/main" id="{9C728C08-74F4-4AC6-9165-4E2FDC278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81" y="1233947"/>
            <a:ext cx="4899498" cy="219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buClr>
                <a:srgbClr val="002060"/>
              </a:buClr>
            </a:pPr>
            <a:r>
              <a:rPr lang="en-US" altLang="en-US" u="sng" dirty="0">
                <a:solidFill>
                  <a:schemeClr val="tx2"/>
                </a:solidFill>
              </a:rPr>
              <a:t>County Reporting</a:t>
            </a:r>
            <a:r>
              <a:rPr lang="en-US" altLang="en-US" dirty="0">
                <a:solidFill>
                  <a:schemeClr val="tx2"/>
                </a:solidFill>
              </a:rPr>
              <a:t> (Outages, Request Streetlights)</a:t>
            </a:r>
            <a:endParaRPr lang="en-US" altLang="en-US" u="sng" dirty="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Emergency Dispatch: </a:t>
            </a:r>
            <a:r>
              <a:rPr lang="en-US" altLang="en-US" sz="1600" b="1" dirty="0">
                <a:solidFill>
                  <a:schemeClr val="tx2"/>
                </a:solidFill>
              </a:rPr>
              <a:t>(800) 675-4357 (HELP)</a:t>
            </a:r>
            <a:endParaRPr lang="en-US" altLang="en-US" sz="1600" b="1" dirty="0">
              <a:solidFill>
                <a:schemeClr val="tx2"/>
              </a:solidFill>
              <a:cs typeface="Calibri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Streetlight Hotline: </a:t>
            </a:r>
            <a:r>
              <a:rPr lang="en-US" altLang="en-US" sz="1600" b="1" dirty="0">
                <a:solidFill>
                  <a:schemeClr val="tx2"/>
                </a:solidFill>
              </a:rPr>
              <a:t>(800) 618-7575</a:t>
            </a:r>
            <a:endParaRPr lang="en-US" altLang="en-US" sz="1600" b="1" dirty="0">
              <a:solidFill>
                <a:schemeClr val="tx2"/>
              </a:solidFill>
              <a:cs typeface="Calibri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Website:</a:t>
            </a:r>
            <a:r>
              <a:rPr lang="en-US" altLang="en-US" sz="1600" b="1" dirty="0">
                <a:solidFill>
                  <a:schemeClr val="tx2"/>
                </a:solidFill>
              </a:rPr>
              <a:t> </a:t>
            </a:r>
            <a:r>
              <a:rPr lang="en-US" altLang="en-US" sz="16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www.pw.lacounty.gov/contact</a:t>
            </a:r>
            <a:endParaRPr lang="en-US" altLang="en-US" sz="1600" b="1" dirty="0">
              <a:solidFill>
                <a:schemeClr val="tx2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/>
                </a:solidFill>
              </a:rPr>
              <a:t>App:</a:t>
            </a:r>
            <a:r>
              <a:rPr lang="en-US" altLang="en-US" sz="1600" b="1" dirty="0">
                <a:solidFill>
                  <a:schemeClr val="tx2"/>
                </a:solidFill>
              </a:rPr>
              <a:t>  The Works App  </a:t>
            </a:r>
            <a:endParaRPr lang="en-US" altLang="en-US" sz="1600" b="1" dirty="0">
              <a:solidFill>
                <a:schemeClr val="tx2"/>
              </a:solidFill>
              <a:cs typeface="Calibri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0" name="Text Box 73">
            <a:extLst>
              <a:ext uri="{FF2B5EF4-FFF2-40B4-BE49-F238E27FC236}">
                <a16:creationId xmlns:a16="http://schemas.microsoft.com/office/drawing/2014/main" id="{BD4FA99A-8C21-4C99-A09B-7E4515DC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81" y="3245248"/>
            <a:ext cx="4425038" cy="162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r>
              <a:rPr lang="en-US" altLang="en-US" u="sng" dirty="0">
                <a:solidFill>
                  <a:schemeClr val="tx2"/>
                </a:solidFill>
              </a:rPr>
              <a:t>SCE Reporting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(Outages)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Customer Service: </a:t>
            </a:r>
            <a:r>
              <a:rPr lang="en-US" altLang="en-US" sz="1600" b="1" dirty="0">
                <a:solidFill>
                  <a:schemeClr val="tx2"/>
                </a:solidFill>
              </a:rPr>
              <a:t>(800) 655-4555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Website:</a:t>
            </a:r>
            <a:r>
              <a:rPr lang="en-US" altLang="en-US" sz="1600" b="1" dirty="0">
                <a:solidFill>
                  <a:schemeClr val="tx2"/>
                </a:solidFill>
              </a:rPr>
              <a:t>  </a:t>
            </a:r>
            <a:r>
              <a:rPr lang="en-US" altLang="en-US" sz="1600" b="1" dirty="0">
                <a:solidFill>
                  <a:schemeClr val="tx2"/>
                </a:solidFill>
                <a:hlinkClick r:id="rId5"/>
              </a:rPr>
              <a:t>www.sce.com/outages</a:t>
            </a:r>
            <a:endParaRPr lang="en-US" altLang="en-US" sz="1600" dirty="0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App:</a:t>
            </a:r>
            <a:r>
              <a:rPr lang="en-US" altLang="en-US" sz="1600" b="1" dirty="0">
                <a:solidFill>
                  <a:schemeClr val="tx2"/>
                </a:solidFill>
              </a:rPr>
              <a:t>  </a:t>
            </a:r>
            <a:r>
              <a:rPr lang="en-US" altLang="en-US" sz="1600" b="1" dirty="0" err="1">
                <a:solidFill>
                  <a:schemeClr val="tx2"/>
                </a:solidFill>
              </a:rPr>
              <a:t>MySCE</a:t>
            </a:r>
            <a:r>
              <a:rPr lang="en-US" altLang="en-US" sz="1600" b="1" dirty="0">
                <a:solidFill>
                  <a:schemeClr val="tx2"/>
                </a:solidFill>
              </a:rPr>
              <a:t> App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" name="Text Box 73">
            <a:extLst>
              <a:ext uri="{FF2B5EF4-FFF2-40B4-BE49-F238E27FC236}">
                <a16:creationId xmlns:a16="http://schemas.microsoft.com/office/drawing/2014/main" id="{911A0AFF-1934-419A-B41B-C8F696BD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79" y="1233947"/>
            <a:ext cx="3937340" cy="16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r>
              <a:rPr lang="en-US" altLang="en-US" u="sng">
                <a:solidFill>
                  <a:schemeClr val="tx2"/>
                </a:solidFill>
              </a:rPr>
              <a:t>What Information to Provide: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>
                <a:solidFill>
                  <a:schemeClr val="tx2"/>
                </a:solidFill>
              </a:rPr>
              <a:t>Required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chemeClr val="tx2"/>
                </a:solidFill>
              </a:rPr>
              <a:t>Issue (i.e. outage, flickering, etc.)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chemeClr val="tx2"/>
                </a:solidFill>
              </a:rPr>
              <a:t>Location of Issue (Nearest address)</a:t>
            </a:r>
          </a:p>
          <a:p>
            <a:pPr lvl="1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endParaRPr lang="en-US" altLang="en-US" sz="1700" b="1">
              <a:solidFill>
                <a:schemeClr val="tx2"/>
              </a:solidFill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" name="Text Box 73">
            <a:extLst>
              <a:ext uri="{FF2B5EF4-FFF2-40B4-BE49-F238E27FC236}">
                <a16:creationId xmlns:a16="http://schemas.microsoft.com/office/drawing/2014/main" id="{F38FCD02-D91C-48E1-92F6-788EBBCAC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79" y="2406315"/>
            <a:ext cx="3937340" cy="9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chemeClr val="tx2"/>
                </a:solidFill>
              </a:rPr>
              <a:t>Voluntary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2"/>
                </a:solidFill>
              </a:rPr>
              <a:t>Pole Number (recommended)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2"/>
                </a:solidFill>
              </a:rPr>
              <a:t>Name &amp; Phone Number</a:t>
            </a:r>
          </a:p>
          <a:p>
            <a:pPr lvl="1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endParaRPr lang="en-US" altLang="en-US" sz="1700" b="1" dirty="0">
              <a:solidFill>
                <a:schemeClr val="tx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C48270-B69E-4F07-BD92-1950BF876596}"/>
              </a:ext>
            </a:extLst>
          </p:cNvPr>
          <p:cNvSpPr/>
          <p:nvPr/>
        </p:nvSpPr>
        <p:spPr>
          <a:xfrm>
            <a:off x="3795188" y="3535537"/>
            <a:ext cx="4082815" cy="714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F56F0E22-39A0-4203-A737-F6C1750E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926" y="3605410"/>
            <a:ext cx="3937340" cy="3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Tx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Repair Times: </a:t>
            </a: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Within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5 business days unless </a:t>
            </a:r>
            <a:r>
              <a:rPr lang="en-US" altLang="en-US" sz="1600">
                <a:solidFill>
                  <a:schemeClr val="tx2"/>
                </a:solidFill>
              </a:rPr>
              <a:t>the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degree of repair requires more time.</a:t>
            </a:r>
          </a:p>
        </p:txBody>
      </p:sp>
    </p:spTree>
    <p:extLst>
      <p:ext uri="{BB962C8B-B14F-4D97-AF65-F5344CB8AC3E}">
        <p14:creationId xmlns:p14="http://schemas.microsoft.com/office/powerpoint/2010/main" val="9617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1478280" y="267128"/>
            <a:ext cx="6229350" cy="6857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352" y="1579170"/>
            <a:ext cx="4077648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Contact Information: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Erick Guzman, PE (Project Manager)</a:t>
            </a: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  <a:hlinkClick r:id="rId2"/>
              </a:rPr>
              <a:t>eguzman@dpw.lacounty.gov</a:t>
            </a: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(626) 300-4860</a:t>
            </a:r>
            <a:endParaRPr lang="en-US"/>
          </a:p>
          <a:p>
            <a:endParaRPr lang="en-US" b="1"/>
          </a:p>
          <a:p>
            <a:endParaRPr lang="en-US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EE245-536B-4B56-BB8F-933FE8B3B92D}"/>
              </a:ext>
            </a:extLst>
          </p:cNvPr>
          <p:cNvSpPr txBox="1"/>
          <p:nvPr/>
        </p:nvSpPr>
        <p:spPr>
          <a:xfrm>
            <a:off x="3728304" y="2109680"/>
            <a:ext cx="4077648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/>
          </a:p>
          <a:p>
            <a:endParaRPr lang="en-US" sz="15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9654E-9120-43D9-9EC7-86AED9D03995}"/>
              </a:ext>
            </a:extLst>
          </p:cNvPr>
          <p:cNvSpPr txBox="1"/>
          <p:nvPr/>
        </p:nvSpPr>
        <p:spPr>
          <a:xfrm>
            <a:off x="515307" y="3336590"/>
            <a:ext cx="40776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Victor Lê, PE (Design)</a:t>
            </a:r>
          </a:p>
          <a:p>
            <a:r>
              <a:rPr lang="en-US" b="1">
                <a:hlinkClick r:id="rId3"/>
              </a:rPr>
              <a:t>vle@dpw.lacounty.gov</a:t>
            </a:r>
            <a:endParaRPr lang="en-US" b="1"/>
          </a:p>
          <a:p>
            <a:r>
              <a:rPr lang="en-US" b="1"/>
              <a:t>(626) 300-4747</a:t>
            </a:r>
          </a:p>
          <a:p>
            <a:endParaRPr lang="en-US" sz="1500" b="1"/>
          </a:p>
        </p:txBody>
      </p:sp>
    </p:spTree>
    <p:extLst>
      <p:ext uri="{BB962C8B-B14F-4D97-AF65-F5344CB8AC3E}">
        <p14:creationId xmlns:p14="http://schemas.microsoft.com/office/powerpoint/2010/main" val="102263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DD20-2248-4ED2-BD27-F665D234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18" y="204406"/>
            <a:ext cx="8771860" cy="714696"/>
          </a:xfrm>
        </p:spPr>
        <p:txBody>
          <a:bodyPr>
            <a:normAutofit/>
          </a:bodyPr>
          <a:lstStyle/>
          <a:p>
            <a:pPr algn="ctr"/>
            <a:r>
              <a:rPr lang="en-US" sz="3000" b="1"/>
              <a:t>Agenda </a:t>
            </a: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9FC0FE3E-4BA7-4A64-9EA3-8A3F87F5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85" y="1395772"/>
            <a:ext cx="4205614" cy="33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County Lighting Districts (Erick)</a:t>
            </a: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Installing Streetlights (Erick)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Codes/Standards/Guidelines (Victor)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Lighting Design (Victor)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Streetlight Acquisition (Erick)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LED Conversion (Erick)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Request for Services (Erick and John)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en-US" sz="1200">
              <a:solidFill>
                <a:schemeClr val="tx2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>
                <a:solidFill>
                  <a:schemeClr val="tx2"/>
                </a:solidFill>
              </a:rPr>
              <a:t>Q&amp;A  (All) 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000">
              <a:solidFill>
                <a:schemeClr val="tx2"/>
              </a:solidFill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altLang="en-US" sz="1200">
              <a:solidFill>
                <a:srgbClr val="44546A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400" strike="sngStrike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4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DD20-2248-4ED2-BD27-F665D234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18" y="204406"/>
            <a:ext cx="8771860" cy="714696"/>
          </a:xfrm>
        </p:spPr>
        <p:txBody>
          <a:bodyPr>
            <a:normAutofit/>
          </a:bodyPr>
          <a:lstStyle/>
          <a:p>
            <a:pPr algn="ctr"/>
            <a:r>
              <a:rPr lang="en-US" sz="3000" b="1"/>
              <a:t>What are CLDs? </a:t>
            </a: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9FC0FE3E-4BA7-4A64-9EA3-8A3F87F5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85" y="1287822"/>
            <a:ext cx="4205614" cy="33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County Lighting Districts (CLDs)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Special benefit districts 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CA Streets and Highways Code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Improvement Act of 1911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Landscape and Lighting Act of 1978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Streetlight Funding Mechanism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altLang="en-US" sz="1000">
              <a:solidFill>
                <a:schemeClr val="tx2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County-administered CLDs  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Unincorporated areas 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Sixteen cities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000">
              <a:solidFill>
                <a:schemeClr val="tx2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Administration  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Annexing territories 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Collecting assessments</a:t>
            </a:r>
          </a:p>
          <a:p>
            <a:pPr marL="742950" lvl="1" indent="-28575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Calibri"/>
              </a:rPr>
              <a:t>Fund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altLang="en-US" sz="1200">
              <a:solidFill>
                <a:srgbClr val="44546A"/>
              </a:solidFill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400" strike="sngStrike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8EBC9-871E-4A58-9869-833C055A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67" y="1288473"/>
            <a:ext cx="4180073" cy="3140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2D360D-5C1B-4872-9E52-0E03A74D9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668" y="1375366"/>
            <a:ext cx="1528503" cy="8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DD20-2248-4ED2-BD27-F665D234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18" y="204406"/>
            <a:ext cx="8771860" cy="714696"/>
          </a:xfrm>
        </p:spPr>
        <p:txBody>
          <a:bodyPr>
            <a:normAutofit/>
          </a:bodyPr>
          <a:lstStyle/>
          <a:p>
            <a:pPr algn="ctr"/>
            <a:r>
              <a:rPr lang="en-US" sz="3000" b="1"/>
              <a:t>Installing Streetlights</a:t>
            </a: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9FC0FE3E-4BA7-4A64-9EA3-8A3F87F5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18" y="1243013"/>
            <a:ext cx="4297281" cy="34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County code requires installation of streetlights as condition of development </a:t>
            </a:r>
            <a:endParaRPr lang="en-US" sz="1600">
              <a:solidFill>
                <a:schemeClr val="tx2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Developments are Annexed into the CLD to fund the ongoing O&amp;M</a:t>
            </a:r>
          </a:p>
          <a:p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Resident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Prelim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Constructability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Annexation Process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Community meeting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Circulate Petition (&gt;60%)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Final Design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Acceptance</a:t>
            </a:r>
          </a:p>
          <a:p>
            <a:r>
              <a:rPr lang="en-US" sz="1400">
                <a:solidFill>
                  <a:schemeClr val="tx2"/>
                </a:solidFill>
                <a:cs typeface="Calibri" panose="020F0502020204030204"/>
              </a:rPr>
              <a:t>	</a:t>
            </a:r>
          </a:p>
          <a:p>
            <a:endParaRPr lang="en-US" sz="1400">
              <a:solidFill>
                <a:schemeClr val="tx2"/>
              </a:solidFill>
              <a:cs typeface="Calibri" panose="020F0502020204030204"/>
            </a:endParaRPr>
          </a:p>
          <a:p>
            <a:pPr fontAlgn="base"/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5E8F0-CDD6-4F12-A6D6-0BF7B1B7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51" y="1309274"/>
            <a:ext cx="2951300" cy="1792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11892-4EF9-48F2-B06D-327BBFE0047C}"/>
              </a:ext>
            </a:extLst>
          </p:cNvPr>
          <p:cNvSpPr txBox="1"/>
          <p:nvPr/>
        </p:nvSpPr>
        <p:spPr>
          <a:xfrm>
            <a:off x="6838121" y="3088818"/>
            <a:ext cx="142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Un-Improved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03310-7E91-4E5C-88B3-88DB1FB93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056" y="2974444"/>
            <a:ext cx="2666587" cy="1852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9781A-E25F-427C-8163-869F113E13C2}"/>
              </a:ext>
            </a:extLst>
          </p:cNvPr>
          <p:cNvSpPr txBox="1"/>
          <p:nvPr/>
        </p:nvSpPr>
        <p:spPr>
          <a:xfrm>
            <a:off x="4166149" y="2650533"/>
            <a:ext cx="112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Improved</a:t>
            </a:r>
          </a:p>
        </p:txBody>
      </p:sp>
    </p:spTree>
    <p:extLst>
      <p:ext uri="{BB962C8B-B14F-4D97-AF65-F5344CB8AC3E}">
        <p14:creationId xmlns:p14="http://schemas.microsoft.com/office/powerpoint/2010/main" val="376132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6D01-5839-4119-BCD3-8647C9FA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Street Lighting – Planning/Guidance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3E2A7-FAA9-4CE6-B05A-BC8A7FFA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131093"/>
            <a:ext cx="8388350" cy="11104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>
              <a:spcBef>
                <a:spcPts val="0"/>
              </a:spcBef>
            </a:pPr>
            <a:r>
              <a:rPr lang="en-US" sz="1400">
                <a:solidFill>
                  <a:schemeClr val="tx2"/>
                </a:solidFill>
              </a:rPr>
              <a:t>The County does not have a standalone Master Lighting Plan document.  The design and installation of streetlights are guided by a combination of State law, national or industry standards/recommendations, County ordinances, and accepted engineering practices.</a:t>
            </a:r>
            <a:endParaRPr lang="en-US" sz="1800">
              <a:solidFill>
                <a:schemeClr val="tx2"/>
              </a:solidFill>
            </a:endParaRPr>
          </a:p>
          <a:p>
            <a:pPr marL="128270" indent="-128270"/>
            <a:endParaRPr lang="en-US" sz="1400">
              <a:cs typeface="Calibri" panose="020F0502020204030204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5D7AFA-BB64-4ABE-914B-23E9310DE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31" y="3839234"/>
            <a:ext cx="9062519" cy="8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124FF-09C1-41C7-8721-C033552C3AD9}"/>
              </a:ext>
            </a:extLst>
          </p:cNvPr>
          <p:cNvSpPr txBox="1"/>
          <p:nvPr/>
        </p:nvSpPr>
        <p:spPr>
          <a:xfrm>
            <a:off x="261938" y="2151239"/>
            <a:ext cx="8692631" cy="313932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endParaRPr lang="en-U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</a:rPr>
              <a:t>California Streets and Highways Code</a:t>
            </a:r>
          </a:p>
          <a:p>
            <a:endParaRPr lang="en-US" sz="1000" b="1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</a:rPr>
              <a:t>American Medical Association’s Recommendation (2016)</a:t>
            </a:r>
            <a:endParaRPr lang="en-US" sz="12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US" sz="1000" b="1">
              <a:solidFill>
                <a:schemeClr val="tx2"/>
              </a:solidFill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cs typeface="Calibri" panose="020F0502020204030204"/>
              </a:rPr>
              <a:t>International Dark-Sky Association</a:t>
            </a:r>
            <a:endParaRPr lang="en-US" sz="12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US" sz="1000" b="1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</a:rPr>
              <a:t>Rural Outdoor Lighting District Ordinance (Title 22.80) </a:t>
            </a:r>
            <a:endParaRPr lang="en-US" sz="1200">
              <a:solidFill>
                <a:schemeClr val="tx2"/>
              </a:solidFill>
            </a:endParaRPr>
          </a:p>
          <a:p>
            <a:r>
              <a:rPr lang="en-US" sz="1200">
                <a:solidFill>
                  <a:schemeClr val="tx2"/>
                </a:solidFill>
              </a:rPr>
              <a:t> </a:t>
            </a:r>
            <a:endParaRPr lang="en-US" sz="1200" b="1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</a:rPr>
              <a:t>Community Standard Districts (Title 22.300) </a:t>
            </a:r>
          </a:p>
          <a:p>
            <a:pPr marL="0" indent="0">
              <a:buNone/>
            </a:pPr>
            <a:endParaRPr lang="en-US" sz="120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cs typeface="Calibri"/>
              </a:rPr>
              <a:t>Illuminating Engineering Society  (IES)</a:t>
            </a:r>
            <a:endParaRPr lang="en-US" sz="12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  <a:cs typeface="Calibri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tx2"/>
                </a:solidFill>
                <a:cs typeface="Calibri"/>
              </a:rPr>
              <a:t>Procedures for the Preparation of Streetlight Plans </a:t>
            </a:r>
          </a:p>
          <a:p>
            <a:pPr marL="0" indent="0">
              <a:buNone/>
            </a:pPr>
            <a:endParaRPr lang="en-US" sz="120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96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>
                <a:solidFill>
                  <a:schemeClr val="bg1"/>
                </a:solidFill>
              </a:rPr>
              <a:t>Basic Lighting Standards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1481" y="1261134"/>
            <a:ext cx="9062519" cy="8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In August 1963, the Board of Supervisors of the County of Los Angeles adopted a resolution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requiring the levels of illumination recommended by the Illuminating Engineering Society (IES).</a:t>
            </a:r>
            <a:endParaRPr lang="en-US" altLang="en-US" sz="150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CDAEF1-5537-4176-A193-2A879A39C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90577"/>
              </p:ext>
            </p:extLst>
          </p:nvPr>
        </p:nvGraphicFramePr>
        <p:xfrm>
          <a:off x="1302682" y="2276475"/>
          <a:ext cx="6054323" cy="182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52">
                  <a:extLst>
                    <a:ext uri="{9D8B030D-6E8A-4147-A177-3AD203B41FA5}">
                      <a16:colId xmlns:a16="http://schemas.microsoft.com/office/drawing/2014/main" val="1048723870"/>
                    </a:ext>
                  </a:extLst>
                </a:gridCol>
                <a:gridCol w="1232295">
                  <a:extLst>
                    <a:ext uri="{9D8B030D-6E8A-4147-A177-3AD203B41FA5}">
                      <a16:colId xmlns:a16="http://schemas.microsoft.com/office/drawing/2014/main" val="2002001121"/>
                    </a:ext>
                  </a:extLst>
                </a:gridCol>
                <a:gridCol w="1428748">
                  <a:extLst>
                    <a:ext uri="{9D8B030D-6E8A-4147-A177-3AD203B41FA5}">
                      <a16:colId xmlns:a16="http://schemas.microsoft.com/office/drawing/2014/main" val="924471378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225425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Street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Curb to curb</a:t>
                      </a:r>
                    </a:p>
                    <a:p>
                      <a:r>
                        <a:rPr lang="en-US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Average Footcandles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Maximum Uniformity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60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Major 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84’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Collector 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64’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8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Local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&lt;40’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5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1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>
                <a:solidFill>
                  <a:schemeClr val="bg1"/>
                </a:solidFill>
              </a:rPr>
              <a:t>Footcandle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2611" y="1261134"/>
            <a:ext cx="4098670" cy="20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A unit of luminance (light intensity).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2"/>
              </a:solidFill>
              <a:latin typeface="Calibri" charset="0"/>
              <a:ea typeface="Calibri Light" charset="0"/>
              <a:cs typeface="Calibri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The amount of light a candle produces as observed in a square foot, 1 foot away. </a:t>
            </a:r>
            <a:endParaRPr lang="en-US" altLang="en-US" sz="150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050" name="Picture 2" descr="Foot Candle Reference Guide">
            <a:extLst>
              <a:ext uri="{FF2B5EF4-FFF2-40B4-BE49-F238E27FC236}">
                <a16:creationId xmlns:a16="http://schemas.microsoft.com/office/drawing/2014/main" id="{7435D92B-1B96-424E-A784-6E4F2830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35" y="1751371"/>
            <a:ext cx="3813534" cy="23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3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>
                <a:solidFill>
                  <a:schemeClr val="bg1"/>
                </a:solidFill>
              </a:rPr>
              <a:t>Uniformity Ratio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2611" y="1261134"/>
            <a:ext cx="8360112" cy="8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The ratio between the brightest point and the darkest point.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alibri" charset="0"/>
                <a:ea typeface="Calibri Light" charset="0"/>
                <a:cs typeface="Calibri" charset="0"/>
              </a:rPr>
              <a:t>Represents how equally distributed the light is, with 1 being perfectly uniform.</a:t>
            </a:r>
            <a:endParaRPr lang="en-US" altLang="en-US" sz="150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3074" name="Picture 2" descr="The Importance of Urban Lighting | Specification Online">
            <a:extLst>
              <a:ext uri="{FF2B5EF4-FFF2-40B4-BE49-F238E27FC236}">
                <a16:creationId xmlns:a16="http://schemas.microsoft.com/office/drawing/2014/main" id="{AAEB8E36-1DBF-4159-8EB1-E1C4C9CBE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0" b="24918"/>
          <a:stretch/>
        </p:blipFill>
        <p:spPr bwMode="auto">
          <a:xfrm>
            <a:off x="642667" y="2113935"/>
            <a:ext cx="7620000" cy="23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3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>
                <a:solidFill>
                  <a:schemeClr val="bg1"/>
                </a:solidFill>
              </a:rPr>
              <a:t>Intersection Lighting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8E60B-99BE-4AD1-B729-0EA14C83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17" y="1226916"/>
            <a:ext cx="4511324" cy="391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068AC-82FB-4969-BE6C-C80C47FE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26916"/>
            <a:ext cx="4683016" cy="39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6DD281095584B9E5C7D03C3434083" ma:contentTypeVersion="21" ma:contentTypeDescription="Create a new document." ma:contentTypeScope="" ma:versionID="4b247702deaf4fe3ad2693dfdc5aca21">
  <xsd:schema xmlns:xsd="http://www.w3.org/2001/XMLSchema" xmlns:xs="http://www.w3.org/2001/XMLSchema" xmlns:p="http://schemas.microsoft.com/office/2006/metadata/properties" xmlns:ns2="9aaf3f5b-ebd2-4310-821e-0538534dbc4f" xmlns:ns3="a8ff1298-b4ee-4dca-84c1-49a682289d75" xmlns:ns4="bf2920f7-6e42-4ee3-9f3f-c94b7af73a2a" targetNamespace="http://schemas.microsoft.com/office/2006/metadata/properties" ma:root="true" ma:fieldsID="1a86fc87beb0dd656b108d7f836ba71c" ns2:_="" ns3:_="" ns4:_="">
    <xsd:import namespace="9aaf3f5b-ebd2-4310-821e-0538534dbc4f"/>
    <xsd:import namespace="a8ff1298-b4ee-4dca-84c1-49a682289d75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xdj" minOccurs="0"/>
                <xsd:element ref="ns2:Testing" minOccurs="0"/>
                <xsd:element ref="ns2:Imag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f3f5b-ebd2-4310-821e-0538534db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hidden="true" ma:internalName="MediaServiceLocation" ma:readOnly="true">
      <xsd:simpleType>
        <xsd:restriction base="dms:Text"/>
      </xsd:simpleType>
    </xsd:element>
    <xsd:element name="mxdj" ma:index="17" nillable="true" ma:displayName="Description" ma:hidden="true" ma:internalName="mxdj" ma:readOnly="false">
      <xsd:simpleType>
        <xsd:restriction base="dms:Text"/>
      </xsd:simpleType>
    </xsd:element>
    <xsd:element name="Testing" ma:index="18" nillable="true" ma:displayName="Folder/File Description" ma:format="Dropdown" ma:hidden="true" ma:internalName="Testing" ma:readOnly="false">
      <xsd:simpleType>
        <xsd:restriction base="dms:Note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f1298-b4ee-4dca-84c1-49a682289d7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39594a2-5872-4dba-b127-4b389f2d1910}" ma:internalName="TaxCatchAll" ma:showField="CatchAllData" ma:web="a8ff1298-b4ee-4dca-84c1-49a682289d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9aaf3f5b-ebd2-4310-821e-0538534dbc4f" xsi:nil="true"/>
    <mxdj xmlns="9aaf3f5b-ebd2-4310-821e-0538534dbc4f" xsi:nil="true"/>
    <Testing xmlns="9aaf3f5b-ebd2-4310-821e-0538534dbc4f" xsi:nil="true"/>
    <lcf76f155ced4ddcb4097134ff3c332f xmlns="9aaf3f5b-ebd2-4310-821e-0538534dbc4f">
      <Terms xmlns="http://schemas.microsoft.com/office/infopath/2007/PartnerControls"/>
    </lcf76f155ced4ddcb4097134ff3c332f>
    <TaxCatchAll xmlns="bf2920f7-6e42-4ee3-9f3f-c94b7af73a2a" xsi:nil="true"/>
    <SharedWithUsers xmlns="a8ff1298-b4ee-4dca-84c1-49a682289d75">
      <UserInfo>
        <DisplayName>Inez Yeung</DisplayName>
        <AccountId>2223</AccountId>
        <AccountType/>
      </UserInfo>
      <UserInfo>
        <DisplayName>Victor Le</DisplayName>
        <AccountId>1331</AccountId>
        <AccountType/>
      </UserInfo>
      <UserInfo>
        <DisplayName>Joaquin Herrera</DisplayName>
        <AccountId>3657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828EDCE-AC62-45EC-A95F-C8D88897E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BDE84-F933-48F4-9CFE-B6AEFD338138}">
  <ds:schemaRefs>
    <ds:schemaRef ds:uri="9aaf3f5b-ebd2-4310-821e-0538534dbc4f"/>
    <ds:schemaRef ds:uri="a8ff1298-b4ee-4dca-84c1-49a682289d75"/>
    <ds:schemaRef ds:uri="bf2920f7-6e42-4ee3-9f3f-c94b7af73a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2C6E48-78EB-4783-B4F4-FFB041D6672D}">
  <ds:schemaRefs>
    <ds:schemaRef ds:uri="9aaf3f5b-ebd2-4310-821e-0538534dbc4f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bf2920f7-6e42-4ee3-9f3f-c94b7af73a2a"/>
    <ds:schemaRef ds:uri="a8ff1298-b4ee-4dca-84c1-49a682289d75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1070</Words>
  <Application>Microsoft Office PowerPoint</Application>
  <PresentationFormat>On-screen Show (16:9)</PresentationFormat>
  <Paragraphs>244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LucidaGrande</vt:lpstr>
      <vt:lpstr>Segoe UI</vt:lpstr>
      <vt:lpstr>Office Theme</vt:lpstr>
      <vt:lpstr>PowerPoint Presentation</vt:lpstr>
      <vt:lpstr>Agenda </vt:lpstr>
      <vt:lpstr>What are CLDs? </vt:lpstr>
      <vt:lpstr>Installing Streetlights</vt:lpstr>
      <vt:lpstr>Street Lighting – Planning/Guidance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Streetlight Inventory and Acquisition</vt:lpstr>
      <vt:lpstr>Altadena Streetlight Inventory (By Ownership)</vt:lpstr>
      <vt:lpstr>Streetlight Maintenance</vt:lpstr>
      <vt:lpstr>LED Conversion Overview</vt:lpstr>
      <vt:lpstr>Altadena Streetlight Inventory (By Lamp Type)</vt:lpstr>
      <vt:lpstr>Altadena Conversion (Color Temperature)</vt:lpstr>
      <vt:lpstr>Streetlight Outages/Reporting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Huen</dc:creator>
  <cp:lastModifiedBy>Erick Guzman</cp:lastModifiedBy>
  <cp:revision>8</cp:revision>
  <cp:lastPrinted>2019-09-25T20:35:48Z</cp:lastPrinted>
  <dcterms:created xsi:type="dcterms:W3CDTF">2017-04-27T21:38:58Z</dcterms:created>
  <dcterms:modified xsi:type="dcterms:W3CDTF">2022-09-14T16:31:43Z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0x01010004F6DD281095584B9E5C7D03C3434083</vt:lpwstr>
  </property>
  <property fmtid="{D5CDD505-2E9C-101B-9397-08002B2CF9AE}" pid="3" name="MediaServiceImageTags">
    <vt:lpwstr/>
  </property>
</Properties>
</file>